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90" r:id="rId2"/>
  </p:sldMasterIdLst>
  <p:notesMasterIdLst>
    <p:notesMasterId r:id="rId30"/>
  </p:notesMasterIdLst>
  <p:sldIdLst>
    <p:sldId id="256" r:id="rId3"/>
    <p:sldId id="284" r:id="rId4"/>
    <p:sldId id="302" r:id="rId5"/>
    <p:sldId id="296" r:id="rId6"/>
    <p:sldId id="322" r:id="rId7"/>
    <p:sldId id="304" r:id="rId8"/>
    <p:sldId id="323" r:id="rId9"/>
    <p:sldId id="306" r:id="rId10"/>
    <p:sldId id="324" r:id="rId11"/>
    <p:sldId id="321" r:id="rId12"/>
    <p:sldId id="325" r:id="rId13"/>
    <p:sldId id="326" r:id="rId14"/>
    <p:sldId id="328" r:id="rId15"/>
    <p:sldId id="330" r:id="rId16"/>
    <p:sldId id="336" r:id="rId17"/>
    <p:sldId id="337" r:id="rId18"/>
    <p:sldId id="331" r:id="rId19"/>
    <p:sldId id="338" r:id="rId20"/>
    <p:sldId id="339" r:id="rId21"/>
    <p:sldId id="332" r:id="rId22"/>
    <p:sldId id="340" r:id="rId23"/>
    <p:sldId id="341" r:id="rId24"/>
    <p:sldId id="333" r:id="rId25"/>
    <p:sldId id="334" r:id="rId26"/>
    <p:sldId id="335" r:id="rId27"/>
    <p:sldId id="329" r:id="rId28"/>
    <p:sldId id="292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2CB"/>
    <a:srgbClr val="990000"/>
    <a:srgbClr val="CC0000"/>
    <a:srgbClr val="CC6600"/>
    <a:srgbClr val="996600"/>
    <a:srgbClr val="FFECAF"/>
    <a:srgbClr val="518BE1"/>
    <a:srgbClr val="B5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2518" autoAdjust="0"/>
  </p:normalViewPr>
  <p:slideViewPr>
    <p:cSldViewPr>
      <p:cViewPr varScale="1">
        <p:scale>
          <a:sx n="100" d="100"/>
          <a:sy n="100" d="100"/>
        </p:scale>
        <p:origin x="3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4BACC6">
                  <a:lumMod val="50000"/>
                </a:srgb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rgbClr val="4BACC6">
                  <a:lumMod val="50000"/>
                </a:srgb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rgbClr val="4BACC6">
                  <a:lumMod val="75000"/>
                </a:srgb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rgbClr val="4BACC6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6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rgbClr val="4BACC6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4BACC6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 1</a:t>
            </a:r>
          </a:p>
          <a:p>
            <a:pPr marL="457200" indent="-457200">
              <a:spcBef>
                <a:spcPct val="20000"/>
              </a:spcBef>
              <a:buClr>
                <a:srgbClr val="4BACC6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217159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11/09/2019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15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11/09/2019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1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Viñeta 1</a:t>
            </a: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Viñeta 2</a:t>
            </a: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457200" indent="-457200">
              <a:buClr>
                <a:srgbClr val="4BACC6">
                  <a:lumMod val="50000"/>
                </a:srgbClr>
              </a:buClr>
              <a:buFont typeface="Arial" pitchFamily="34" charset="0"/>
              <a:buChar char="•"/>
            </a:pPr>
            <a:endParaRPr lang="es-ES" sz="3200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06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solidFill>
                    <a:prstClr val="black"/>
                  </a:solidFill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36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7249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3" y="333375"/>
            <a:ext cx="7129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" y="20638"/>
            <a:ext cx="103505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2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11/09/2019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4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0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39" y="2251323"/>
            <a:ext cx="3168650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51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19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  <p:sldLayoutId id="2147483889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5367338"/>
            <a:ext cx="9136062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27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skadi.eus/contenidos/informacion/cevime_infac_2019/es_def/adjuntos/INFAC_Vol_27_4_Hiperuricemia%20y%20Gota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0" y="1196975"/>
            <a:ext cx="7772400" cy="2303463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dirty="0" smtClean="0"/>
              <a:t>HIPERURICEMIA Y GOTA. </a:t>
            </a:r>
            <a:r>
              <a:rPr lang="es-ES" b="1" dirty="0" smtClean="0"/>
              <a:t>ACTUALIZACIÓN FARMACOLÓGICA</a:t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>
                <a:solidFill>
                  <a:srgbClr val="4BACC6"/>
                </a:solidFill>
              </a:rPr>
              <a:t>Vol. </a:t>
            </a:r>
            <a:r>
              <a:rPr lang="es-ES" b="1" dirty="0" smtClean="0">
                <a:solidFill>
                  <a:srgbClr val="4BACC6"/>
                </a:solidFill>
              </a:rPr>
              <a:t>27, </a:t>
            </a:r>
            <a:r>
              <a:rPr lang="es-ES" b="1" dirty="0">
                <a:solidFill>
                  <a:srgbClr val="4BACC6"/>
                </a:solidFill>
              </a:rPr>
              <a:t>Nº </a:t>
            </a:r>
            <a:r>
              <a:rPr lang="es-ES" b="1" dirty="0" smtClean="0">
                <a:solidFill>
                  <a:srgbClr val="4BACC6"/>
                </a:solidFill>
              </a:rPr>
              <a:t>4, 2019</a:t>
            </a: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36904" cy="755576"/>
          </a:xfrm>
        </p:spPr>
        <p:txBody>
          <a:bodyPr/>
          <a:lstStyle/>
          <a:p>
            <a:r>
              <a:rPr lang="es-ES" sz="1800" b="1" dirty="0" smtClean="0"/>
              <a:t>ESTRATEGIA “TREAT TO TARGET” O ESCALADA DE DOSIS (I)</a:t>
            </a:r>
            <a:r>
              <a:rPr lang="es-ES" sz="1800" b="1" dirty="0"/>
              <a:t>	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/>
            </a:r>
            <a:br>
              <a:rPr lang="es-ES" sz="2000" b="1" dirty="0"/>
            </a:br>
            <a:endParaRPr lang="es-ES" sz="2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96752"/>
            <a:ext cx="85071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ES" sz="1800" b="1" dirty="0" smtClean="0">
                <a:solidFill>
                  <a:schemeClr val="accent1"/>
                </a:solidFill>
              </a:rPr>
              <a:t>DEFINICIÓN</a:t>
            </a:r>
            <a:r>
              <a:rPr lang="es-ES" sz="2000" b="1" dirty="0" smtClean="0">
                <a:solidFill>
                  <a:schemeClr val="accent1"/>
                </a:solidFill>
              </a:rPr>
              <a:t>: titulación </a:t>
            </a:r>
            <a:r>
              <a:rPr lang="es-ES" sz="2000" b="1" dirty="0">
                <a:solidFill>
                  <a:schemeClr val="accent1"/>
                </a:solidFill>
              </a:rPr>
              <a:t>de las dosis de fármacos </a:t>
            </a:r>
            <a:r>
              <a:rPr lang="es-ES" sz="2000" b="1" dirty="0" err="1">
                <a:solidFill>
                  <a:schemeClr val="accent1"/>
                </a:solidFill>
              </a:rPr>
              <a:t>hipouricemiantes</a:t>
            </a:r>
            <a:r>
              <a:rPr lang="es-ES" sz="2000" b="1" dirty="0">
                <a:solidFill>
                  <a:schemeClr val="accent1"/>
                </a:solidFill>
              </a:rPr>
              <a:t> en función de los niveles de </a:t>
            </a:r>
            <a:r>
              <a:rPr lang="es-ES" sz="2000" b="1" dirty="0" smtClean="0">
                <a:solidFill>
                  <a:schemeClr val="accent1"/>
                </a:solidFill>
              </a:rPr>
              <a:t>urato.</a:t>
            </a:r>
          </a:p>
          <a:p>
            <a:pPr algn="just"/>
            <a:r>
              <a:rPr lang="es-ES" sz="2000" dirty="0" smtClean="0">
                <a:solidFill>
                  <a:schemeClr val="accent1"/>
                </a:solidFill>
              </a:rPr>
              <a:t>Implica </a:t>
            </a:r>
            <a:r>
              <a:rPr lang="es-ES" sz="2000" dirty="0">
                <a:solidFill>
                  <a:schemeClr val="accent1"/>
                </a:solidFill>
              </a:rPr>
              <a:t>monitorización periódica (a las 2-4 semanas de ajustar la dosis, con confirmación a los 3 meses. Una vez alcanzada la cifra objetivo, monitorizar cada 6 meses durante el primer año, y luego anualmente</a:t>
            </a:r>
            <a:r>
              <a:rPr lang="es-ES" sz="2000" dirty="0" smtClean="0">
                <a:solidFill>
                  <a:schemeClr val="accent1"/>
                </a:solidFill>
              </a:rPr>
              <a:t>) .</a:t>
            </a:r>
            <a:endParaRPr lang="es-ES" sz="2000" dirty="0">
              <a:solidFill>
                <a:schemeClr val="accent1"/>
              </a:solidFill>
            </a:endParaRPr>
          </a:p>
          <a:p>
            <a:pPr algn="just"/>
            <a:r>
              <a:rPr lang="es-ES" sz="2000" dirty="0">
                <a:solidFill>
                  <a:schemeClr val="accent1"/>
                </a:solidFill>
              </a:rPr>
              <a:t>A pesar de que existe discordancia, la mayoría de las guías recomiendan la escalada de </a:t>
            </a:r>
            <a:r>
              <a:rPr lang="es-ES" sz="2000" dirty="0" smtClean="0">
                <a:solidFill>
                  <a:schemeClr val="accent1"/>
                </a:solidFill>
              </a:rPr>
              <a:t>dosis. </a:t>
            </a:r>
            <a:endParaRPr lang="es-ES" sz="2000" dirty="0">
              <a:solidFill>
                <a:schemeClr val="accent1"/>
              </a:solidFill>
            </a:endParaRPr>
          </a:p>
          <a:p>
            <a:pPr algn="just"/>
            <a:r>
              <a:rPr lang="es-ES" sz="2000" dirty="0">
                <a:solidFill>
                  <a:schemeClr val="accent1"/>
                </a:solidFill>
              </a:rPr>
              <a:t>Varios estudios recientes remarcan la importancia tanto de la </a:t>
            </a:r>
            <a:r>
              <a:rPr lang="es-ES" sz="2000" b="1" dirty="0">
                <a:solidFill>
                  <a:schemeClr val="accent1"/>
                </a:solidFill>
              </a:rPr>
              <a:t>escalada de dosis </a:t>
            </a:r>
            <a:r>
              <a:rPr lang="es-ES" sz="2000" dirty="0">
                <a:solidFill>
                  <a:schemeClr val="accent1"/>
                </a:solidFill>
              </a:rPr>
              <a:t>como de </a:t>
            </a:r>
            <a:r>
              <a:rPr lang="es-ES" sz="2000" b="1" dirty="0">
                <a:solidFill>
                  <a:schemeClr val="accent1"/>
                </a:solidFill>
              </a:rPr>
              <a:t>promover la adherencia </a:t>
            </a:r>
            <a:r>
              <a:rPr lang="es-ES" sz="2000" dirty="0">
                <a:solidFill>
                  <a:schemeClr val="accent1"/>
                </a:solidFill>
              </a:rPr>
              <a:t>al tratamiento como factores clave para conseguir un mejor manejo de la </a:t>
            </a:r>
            <a:r>
              <a:rPr lang="es-ES" sz="2000" dirty="0" smtClean="0">
                <a:solidFill>
                  <a:schemeClr val="accent1"/>
                </a:solidFill>
              </a:rPr>
              <a:t>gota.</a:t>
            </a:r>
          </a:p>
        </p:txBody>
      </p:sp>
    </p:spTree>
    <p:extLst>
      <p:ext uri="{BB962C8B-B14F-4D97-AF65-F5344CB8AC3E}">
        <p14:creationId xmlns:p14="http://schemas.microsoft.com/office/powerpoint/2010/main" val="11142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sz="1800" b="1" dirty="0"/>
              <a:t>ESTRATEGIA “TREAT TO TARGET” O ESCALADA DE </a:t>
            </a:r>
            <a:r>
              <a:rPr lang="es-ES" sz="1800" b="1" dirty="0" smtClean="0"/>
              <a:t>DOSIS (II)</a:t>
            </a: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92888" cy="4248472"/>
          </a:xfrm>
        </p:spPr>
        <p:txBody>
          <a:bodyPr/>
          <a:lstStyle/>
          <a:p>
            <a:pPr algn="just"/>
            <a:r>
              <a:rPr lang="es-ES" sz="2400" dirty="0">
                <a:solidFill>
                  <a:schemeClr val="accent1"/>
                </a:solidFill>
              </a:rPr>
              <a:t>Recientemente se ha publicado en el Reino Unido un ensayo </a:t>
            </a:r>
            <a:r>
              <a:rPr lang="es-ES" sz="2400" dirty="0" smtClean="0">
                <a:solidFill>
                  <a:schemeClr val="accent1"/>
                </a:solidFill>
              </a:rPr>
              <a:t>en </a:t>
            </a:r>
            <a:r>
              <a:rPr lang="es-ES" sz="2400" dirty="0">
                <a:solidFill>
                  <a:schemeClr val="accent1"/>
                </a:solidFill>
              </a:rPr>
              <a:t>el que se comparó el manejo de la gota controlado por enfermería (incluyendo educación al paciente, toma de decisiones compartida, y estrategia “</a:t>
            </a:r>
            <a:r>
              <a:rPr lang="es-ES" sz="2400" dirty="0" err="1">
                <a:solidFill>
                  <a:schemeClr val="accent1"/>
                </a:solidFill>
              </a:rPr>
              <a:t>treat</a:t>
            </a:r>
            <a:r>
              <a:rPr lang="es-ES" sz="2400" dirty="0">
                <a:solidFill>
                  <a:schemeClr val="accent1"/>
                </a:solidFill>
              </a:rPr>
              <a:t> to target”) con el manejo habitual por los médicos de atención primaria, durante 2 </a:t>
            </a:r>
            <a:r>
              <a:rPr lang="es-ES" sz="2400" dirty="0" smtClean="0">
                <a:solidFill>
                  <a:schemeClr val="accent1"/>
                </a:solidFill>
              </a:rPr>
              <a:t>años.</a:t>
            </a:r>
          </a:p>
          <a:p>
            <a:pPr marL="457200" lvl="1" indent="0" algn="just">
              <a:buNone/>
            </a:pPr>
            <a:r>
              <a:rPr lang="es-ES" sz="2000" dirty="0" smtClean="0">
                <a:solidFill>
                  <a:schemeClr val="accent1"/>
                </a:solidFill>
              </a:rPr>
              <a:t>La variable principal: porcentaje de pacientes que alcanzaron niveles de uricemia &lt;6 mg/dl en el segundo año.</a:t>
            </a:r>
          </a:p>
          <a:p>
            <a:pPr marL="457200" lvl="1" indent="0" algn="just">
              <a:buNone/>
            </a:pPr>
            <a:r>
              <a:rPr lang="es-ES" sz="2400" dirty="0" smtClean="0">
                <a:solidFill>
                  <a:schemeClr val="accent1"/>
                </a:solidFill>
              </a:rPr>
              <a:t>El </a:t>
            </a:r>
            <a:r>
              <a:rPr lang="es-ES" sz="2400" dirty="0">
                <a:solidFill>
                  <a:schemeClr val="accent1"/>
                </a:solidFill>
              </a:rPr>
              <a:t>95% de los </a:t>
            </a:r>
            <a:r>
              <a:rPr lang="es-ES" sz="2400" dirty="0" smtClean="0">
                <a:solidFill>
                  <a:schemeClr val="accent1"/>
                </a:solidFill>
              </a:rPr>
              <a:t>pacientes </a:t>
            </a:r>
            <a:r>
              <a:rPr lang="es-ES" sz="2400" dirty="0">
                <a:solidFill>
                  <a:schemeClr val="accent1"/>
                </a:solidFill>
              </a:rPr>
              <a:t>del grupo de intervención consiguió este objetivo vs 30% en el grupo control</a:t>
            </a:r>
            <a:r>
              <a:rPr lang="es-ES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15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002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12225" r="31125" b="11783"/>
          <a:stretch/>
        </p:blipFill>
        <p:spPr bwMode="auto">
          <a:xfrm>
            <a:off x="1115617" y="404664"/>
            <a:ext cx="67687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Fármacos </a:t>
            </a:r>
            <a:r>
              <a:rPr lang="es-ES" dirty="0" err="1"/>
              <a:t>hipouricemiantes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7992888" cy="3960440"/>
          </a:xfrm>
        </p:spPr>
        <p:txBody>
          <a:bodyPr/>
          <a:lstStyle/>
          <a:p>
            <a:pPr lvl="1"/>
            <a:r>
              <a:rPr lang="es-ES" b="1" dirty="0" smtClean="0">
                <a:solidFill>
                  <a:schemeClr val="accent1"/>
                </a:solidFill>
              </a:rPr>
              <a:t>Inhibidores </a:t>
            </a:r>
            <a:r>
              <a:rPr lang="es-ES" b="1" dirty="0">
                <a:solidFill>
                  <a:schemeClr val="accent1"/>
                </a:solidFill>
              </a:rPr>
              <a:t>de la </a:t>
            </a:r>
            <a:r>
              <a:rPr lang="es-ES" b="1" dirty="0" err="1">
                <a:solidFill>
                  <a:schemeClr val="accent1"/>
                </a:solidFill>
              </a:rPr>
              <a:t>xantina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smtClean="0">
                <a:solidFill>
                  <a:schemeClr val="accent1"/>
                </a:solidFill>
              </a:rPr>
              <a:t>oxidasa </a:t>
            </a:r>
            <a:r>
              <a:rPr lang="es-ES" sz="2400" b="1" dirty="0" smtClean="0">
                <a:solidFill>
                  <a:schemeClr val="accent1"/>
                </a:solidFill>
              </a:rPr>
              <a:t>(IXO) </a:t>
            </a:r>
            <a:r>
              <a:rPr lang="es-ES" sz="2400" dirty="0" smtClean="0">
                <a:solidFill>
                  <a:schemeClr val="accent1"/>
                </a:solidFill>
              </a:rPr>
              <a:t>(inhiben </a:t>
            </a:r>
            <a:r>
              <a:rPr lang="es-ES" sz="2400" dirty="0">
                <a:solidFill>
                  <a:schemeClr val="accent1"/>
                </a:solidFill>
              </a:rPr>
              <a:t>la producción del ácido </a:t>
            </a:r>
            <a:r>
              <a:rPr lang="es-ES" sz="2400" dirty="0" smtClean="0">
                <a:solidFill>
                  <a:schemeClr val="accent1"/>
                </a:solidFill>
              </a:rPr>
              <a:t>úrico)</a:t>
            </a:r>
            <a:endParaRPr lang="es-ES" sz="2400" dirty="0">
              <a:solidFill>
                <a:schemeClr val="accent1"/>
              </a:solidFill>
            </a:endParaRPr>
          </a:p>
          <a:p>
            <a:pPr lvl="2"/>
            <a:r>
              <a:rPr lang="es-ES" b="1" dirty="0" err="1">
                <a:solidFill>
                  <a:schemeClr val="accent1"/>
                </a:solidFill>
              </a:rPr>
              <a:t>Alopurinol</a:t>
            </a:r>
            <a:endParaRPr lang="es-ES" sz="2000" dirty="0">
              <a:solidFill>
                <a:schemeClr val="accent1"/>
              </a:solidFill>
            </a:endParaRPr>
          </a:p>
          <a:p>
            <a:pPr lvl="2"/>
            <a:r>
              <a:rPr lang="es-ES" b="1" dirty="0" err="1">
                <a:solidFill>
                  <a:schemeClr val="accent1"/>
                </a:solidFill>
              </a:rPr>
              <a:t>Febuxostat</a:t>
            </a:r>
            <a:endParaRPr lang="es-ES" sz="2000" dirty="0">
              <a:solidFill>
                <a:schemeClr val="accent1"/>
              </a:solidFill>
            </a:endParaRPr>
          </a:p>
          <a:p>
            <a:pPr lvl="1"/>
            <a:r>
              <a:rPr lang="es-ES" b="1" dirty="0" err="1" smtClean="0">
                <a:solidFill>
                  <a:schemeClr val="accent1"/>
                </a:solidFill>
              </a:rPr>
              <a:t>Uricosúricos</a:t>
            </a:r>
            <a:r>
              <a:rPr lang="es-ES" b="1" dirty="0" smtClean="0">
                <a:solidFill>
                  <a:schemeClr val="accent1"/>
                </a:solidFill>
              </a:rPr>
              <a:t> </a:t>
            </a:r>
            <a:r>
              <a:rPr lang="es-ES" sz="2400" b="1" dirty="0" smtClean="0">
                <a:solidFill>
                  <a:schemeClr val="accent1"/>
                </a:solidFill>
              </a:rPr>
              <a:t>(</a:t>
            </a:r>
            <a:r>
              <a:rPr lang="es-ES" sz="2400" dirty="0" smtClean="0">
                <a:solidFill>
                  <a:schemeClr val="accent1"/>
                </a:solidFill>
              </a:rPr>
              <a:t>aumentan </a:t>
            </a:r>
            <a:r>
              <a:rPr lang="es-ES" sz="2400" dirty="0">
                <a:solidFill>
                  <a:schemeClr val="accent1"/>
                </a:solidFill>
              </a:rPr>
              <a:t>la eliminación renal del ácido </a:t>
            </a:r>
            <a:r>
              <a:rPr lang="es-ES" sz="2400" dirty="0" smtClean="0">
                <a:solidFill>
                  <a:schemeClr val="accent1"/>
                </a:solidFill>
              </a:rPr>
              <a:t>úrico)</a:t>
            </a:r>
            <a:endParaRPr lang="es-ES" sz="2400" dirty="0">
              <a:solidFill>
                <a:schemeClr val="accent1"/>
              </a:solidFill>
            </a:endParaRPr>
          </a:p>
          <a:p>
            <a:pPr lvl="2"/>
            <a:r>
              <a:rPr lang="es-ES" b="1" dirty="0" err="1">
                <a:solidFill>
                  <a:schemeClr val="accent1"/>
                </a:solidFill>
              </a:rPr>
              <a:t>Lesinurad</a:t>
            </a:r>
            <a:endParaRPr lang="es-ES" sz="2000" dirty="0">
              <a:solidFill>
                <a:schemeClr val="accent1"/>
              </a:solidFill>
            </a:endParaRPr>
          </a:p>
          <a:p>
            <a:pPr lvl="2"/>
            <a:r>
              <a:rPr lang="es-ES" b="1" dirty="0" err="1">
                <a:solidFill>
                  <a:schemeClr val="accent1"/>
                </a:solidFill>
              </a:rPr>
              <a:t>Benzbromarona</a:t>
            </a:r>
            <a:endParaRPr lang="es-ES" sz="2000" dirty="0">
              <a:solidFill>
                <a:schemeClr val="accent1"/>
              </a:solidFill>
            </a:endParaRPr>
          </a:p>
          <a:p>
            <a:pPr lvl="2"/>
            <a:r>
              <a:rPr lang="es-ES" b="1" dirty="0" err="1">
                <a:solidFill>
                  <a:schemeClr val="accent1"/>
                </a:solidFill>
              </a:rPr>
              <a:t>Probenecid</a:t>
            </a:r>
            <a:endParaRPr lang="es-ES" sz="2000" dirty="0">
              <a:solidFill>
                <a:schemeClr val="accent1"/>
              </a:solidFill>
            </a:endParaRPr>
          </a:p>
          <a:p>
            <a:pPr lvl="1"/>
            <a:r>
              <a:rPr lang="es-ES" b="1" dirty="0" err="1" smtClean="0">
                <a:solidFill>
                  <a:schemeClr val="accent1"/>
                </a:solidFill>
              </a:rPr>
              <a:t>Pegloticasa</a:t>
            </a:r>
            <a:endParaRPr lang="es-E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08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ALOPURINOL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1412776"/>
            <a:ext cx="8424936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sz="2800" dirty="0">
                <a:solidFill>
                  <a:srgbClr val="31859B"/>
                </a:solidFill>
                <a:latin typeface="Calibri"/>
              </a:rPr>
              <a:t>Sigue siendo el tratamiento de elección.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sz="2800" dirty="0">
                <a:solidFill>
                  <a:srgbClr val="31859B"/>
                </a:solidFill>
                <a:latin typeface="Calibri"/>
              </a:rPr>
              <a:t>En pacientes con buena función renal: comenzar con dosis bajas (100 mg al día) e ir </a:t>
            </a:r>
            <a:r>
              <a:rPr lang="es-ES" sz="2800" dirty="0" smtClean="0">
                <a:solidFill>
                  <a:srgbClr val="31859B"/>
                </a:solidFill>
                <a:latin typeface="Calibri"/>
              </a:rPr>
              <a:t>aumentando. </a:t>
            </a:r>
            <a:r>
              <a:rPr lang="es-ES" sz="2800" dirty="0">
                <a:solidFill>
                  <a:srgbClr val="31859B"/>
                </a:solidFill>
                <a:latin typeface="Calibri"/>
              </a:rPr>
              <a:t>progresivamente (100 mg cada 2-4 semanas) hasta alcanzar niveles objetivo de uricemia. El inicio con dosis bajas se ha asociado a una reducción del riesgo de producir reacciones cutáneas graves y crisis de gota.</a:t>
            </a:r>
          </a:p>
        </p:txBody>
      </p:sp>
    </p:spTree>
    <p:extLst>
      <p:ext uri="{BB962C8B-B14F-4D97-AF65-F5344CB8AC3E}">
        <p14:creationId xmlns:p14="http://schemas.microsoft.com/office/powerpoint/2010/main" val="232113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ALOPURINOL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92888" cy="396044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sz="2800" b="1" dirty="0" err="1" smtClean="0">
                <a:solidFill>
                  <a:schemeClr val="accent1"/>
                </a:solidFill>
              </a:rPr>
              <a:t>Infradosificación</a:t>
            </a:r>
            <a:r>
              <a:rPr lang="es-ES" sz="2800" b="1" dirty="0" smtClean="0">
                <a:solidFill>
                  <a:schemeClr val="accent1"/>
                </a:solidFill>
              </a:rPr>
              <a:t> </a:t>
            </a:r>
            <a:r>
              <a:rPr lang="es-ES" sz="2800" b="1" dirty="0">
                <a:solidFill>
                  <a:schemeClr val="accent1"/>
                </a:solidFill>
              </a:rPr>
              <a:t>del </a:t>
            </a:r>
            <a:r>
              <a:rPr lang="es-ES" sz="2800" b="1" dirty="0" err="1" smtClean="0">
                <a:solidFill>
                  <a:schemeClr val="accent1"/>
                </a:solidFill>
              </a:rPr>
              <a:t>alopurinol</a:t>
            </a:r>
            <a:r>
              <a:rPr lang="es-ES" sz="2800" dirty="0" smtClean="0">
                <a:solidFill>
                  <a:schemeClr val="accent1"/>
                </a:solidFill>
              </a:rPr>
              <a:t>: la </a:t>
            </a:r>
            <a:r>
              <a:rPr lang="es-ES" sz="2800" dirty="0">
                <a:solidFill>
                  <a:schemeClr val="accent1"/>
                </a:solidFill>
              </a:rPr>
              <a:t>mayoría de pacientes requiere dosis diarias superiores a 300 mg para alcanzar uricemias &lt;6 mg/dl, las dosis diarias más frecuentemente prescritas son de 300 mg o</a:t>
            </a:r>
            <a:r>
              <a:rPr lang="es-ES" sz="2800" strike="sngStrike" dirty="0">
                <a:solidFill>
                  <a:schemeClr val="accent1"/>
                </a:solidFill>
              </a:rPr>
              <a:t> </a:t>
            </a:r>
            <a:r>
              <a:rPr lang="es-ES" sz="2800" dirty="0" smtClean="0">
                <a:solidFill>
                  <a:schemeClr val="accent1"/>
                </a:solidFill>
              </a:rPr>
              <a:t>inferiores. </a:t>
            </a:r>
            <a:r>
              <a:rPr lang="es-ES" sz="2800" dirty="0">
                <a:solidFill>
                  <a:schemeClr val="accent1"/>
                </a:solidFill>
              </a:rPr>
              <a:t>En la CAPV, el 99,8% de las prescripciones de </a:t>
            </a:r>
            <a:r>
              <a:rPr lang="es-ES" sz="2800" dirty="0" err="1">
                <a:solidFill>
                  <a:schemeClr val="accent1"/>
                </a:solidFill>
              </a:rPr>
              <a:t>alopurinol</a:t>
            </a:r>
            <a:r>
              <a:rPr lang="es-ES" sz="2800" dirty="0">
                <a:solidFill>
                  <a:schemeClr val="accent1"/>
                </a:solidFill>
              </a:rPr>
              <a:t> corresponden a dosis diarias de 300 mg o inferiores, y el 54,5% corresponden a 100 mg </a:t>
            </a:r>
            <a:r>
              <a:rPr lang="es-ES" sz="2800" dirty="0" smtClean="0">
                <a:solidFill>
                  <a:schemeClr val="accent1"/>
                </a:solidFill>
              </a:rPr>
              <a:t>diarios</a:t>
            </a:r>
            <a:r>
              <a:rPr lang="es-ES" sz="2800" baseline="30000" dirty="0">
                <a:solidFill>
                  <a:schemeClr val="accent1"/>
                </a:solidFill>
              </a:rPr>
              <a:t>.</a:t>
            </a:r>
            <a:endParaRPr lang="es-E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5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ALOPURINOL (III)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7992888" cy="396044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sz="2400" dirty="0" smtClean="0">
                <a:solidFill>
                  <a:schemeClr val="accent1"/>
                </a:solidFill>
              </a:rPr>
              <a:t>Función </a:t>
            </a:r>
            <a:r>
              <a:rPr lang="es-ES" sz="2400" dirty="0">
                <a:solidFill>
                  <a:schemeClr val="accent1"/>
                </a:solidFill>
              </a:rPr>
              <a:t>renal </a:t>
            </a:r>
            <a:r>
              <a:rPr lang="es-ES" sz="2400" dirty="0" smtClean="0">
                <a:solidFill>
                  <a:schemeClr val="accent1"/>
                </a:solidFill>
              </a:rPr>
              <a:t>alterada: inicio </a:t>
            </a:r>
            <a:r>
              <a:rPr lang="es-ES" sz="2400" dirty="0">
                <a:solidFill>
                  <a:schemeClr val="accent1"/>
                </a:solidFill>
              </a:rPr>
              <a:t>con dosis menores, sin exceder los 1,5 mg por ml/min de la tasa de filtración glomerular estimada al día (por </a:t>
            </a:r>
            <a:r>
              <a:rPr lang="es-ES" sz="2400" dirty="0" err="1" smtClean="0">
                <a:solidFill>
                  <a:schemeClr val="accent1"/>
                </a:solidFill>
              </a:rPr>
              <a:t>ej</a:t>
            </a:r>
            <a:r>
              <a:rPr lang="es-ES" sz="2400" dirty="0" smtClean="0">
                <a:solidFill>
                  <a:schemeClr val="accent1"/>
                </a:solidFill>
              </a:rPr>
              <a:t>, </a:t>
            </a:r>
            <a:r>
              <a:rPr lang="es-ES" sz="2400" dirty="0">
                <a:solidFill>
                  <a:schemeClr val="accent1"/>
                </a:solidFill>
              </a:rPr>
              <a:t>para un aclaramiento de creatinina estimado de 50 ml/min, la dosis inicial no debería exceder los 75 mg diarios). Se recomienda escalar la dosis con incrementos no superiores a 50 mg cada 4 </a:t>
            </a:r>
            <a:r>
              <a:rPr lang="es-ES" sz="2400" dirty="0" smtClean="0">
                <a:solidFill>
                  <a:schemeClr val="accent1"/>
                </a:solidFill>
              </a:rPr>
              <a:t>semanas.</a:t>
            </a:r>
          </a:p>
          <a:p>
            <a:pPr algn="just"/>
            <a:r>
              <a:rPr lang="es-ES" sz="2800" dirty="0" smtClean="0">
                <a:solidFill>
                  <a:schemeClr val="accent1"/>
                </a:solidFill>
              </a:rPr>
              <a:t>RAM: reacciones </a:t>
            </a:r>
            <a:r>
              <a:rPr lang="es-ES" sz="2800" dirty="0">
                <a:solidFill>
                  <a:schemeClr val="accent1"/>
                </a:solidFill>
              </a:rPr>
              <a:t>de hipersensibilidad, reacciones cutáneas raras, pero potencialmente graves</a:t>
            </a:r>
            <a:r>
              <a:rPr lang="es-ES" sz="2000" dirty="0">
                <a:solidFill>
                  <a:schemeClr val="accent1"/>
                </a:solidFill>
              </a:rPr>
              <a:t> (0,1-0,4%)</a:t>
            </a:r>
          </a:p>
        </p:txBody>
      </p:sp>
    </p:spTree>
    <p:extLst>
      <p:ext uri="{BB962C8B-B14F-4D97-AF65-F5344CB8AC3E}">
        <p14:creationId xmlns:p14="http://schemas.microsoft.com/office/powerpoint/2010/main" val="321269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FEBUXOSTAT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1196752"/>
            <a:ext cx="7075512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sz="2800" dirty="0">
                <a:solidFill>
                  <a:srgbClr val="31859B"/>
                </a:solidFill>
                <a:latin typeface="Calibri"/>
              </a:rPr>
              <a:t>A dosis de 80 -120 mg al día, ha mostrado ser más eficaz en la disminución de los niveles de hiperuricemia que </a:t>
            </a:r>
            <a:r>
              <a:rPr lang="es-ES" sz="2800" dirty="0" err="1">
                <a:solidFill>
                  <a:srgbClr val="31859B"/>
                </a:solidFill>
                <a:latin typeface="Calibri"/>
              </a:rPr>
              <a:t>alopurinol</a:t>
            </a:r>
            <a:r>
              <a:rPr lang="es-ES" sz="2800" dirty="0">
                <a:solidFill>
                  <a:srgbClr val="31859B"/>
                </a:solidFill>
                <a:latin typeface="Calibri"/>
              </a:rPr>
              <a:t> a dosis de 300 mg diarios. No se conoce su eficacia frente a dosis mayores de </a:t>
            </a:r>
            <a:r>
              <a:rPr lang="es-ES" sz="2800" dirty="0" err="1">
                <a:solidFill>
                  <a:srgbClr val="31859B"/>
                </a:solidFill>
                <a:latin typeface="Calibri"/>
              </a:rPr>
              <a:t>alopurinol</a:t>
            </a:r>
            <a:r>
              <a:rPr lang="es-ES" sz="2800" dirty="0">
                <a:solidFill>
                  <a:srgbClr val="31859B"/>
                </a:solidFill>
                <a:latin typeface="Calibri"/>
              </a:rPr>
              <a:t>.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sz="2800" dirty="0">
                <a:solidFill>
                  <a:srgbClr val="31859B"/>
                </a:solidFill>
                <a:latin typeface="Calibri"/>
              </a:rPr>
              <a:t>Se recomienda como fármaco de segunda línea cuando no se puede utilizar </a:t>
            </a:r>
            <a:r>
              <a:rPr lang="es-ES" sz="2800" dirty="0" err="1">
                <a:solidFill>
                  <a:srgbClr val="31859B"/>
                </a:solidFill>
                <a:latin typeface="Calibri"/>
              </a:rPr>
              <a:t>alopurinol</a:t>
            </a:r>
            <a:r>
              <a:rPr lang="es-ES" sz="2800" dirty="0">
                <a:solidFill>
                  <a:srgbClr val="31859B"/>
                </a:solidFill>
                <a:latin typeface="Calibri"/>
              </a:rPr>
              <a:t> o cuando no se alcanzan los niveles objetivo de uricemia.</a:t>
            </a:r>
          </a:p>
        </p:txBody>
      </p:sp>
    </p:spTree>
    <p:extLst>
      <p:ext uri="{BB962C8B-B14F-4D97-AF65-F5344CB8AC3E}">
        <p14:creationId xmlns:p14="http://schemas.microsoft.com/office/powerpoint/2010/main" val="413365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FEBUXOSTAT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92888" cy="396044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sz="2800" dirty="0" smtClean="0">
                <a:solidFill>
                  <a:schemeClr val="accent1"/>
                </a:solidFill>
              </a:rPr>
              <a:t>Perfil </a:t>
            </a:r>
            <a:r>
              <a:rPr lang="es-ES" sz="2800" dirty="0">
                <a:solidFill>
                  <a:schemeClr val="accent1"/>
                </a:solidFill>
              </a:rPr>
              <a:t>de seguridad similar a </a:t>
            </a:r>
            <a:r>
              <a:rPr lang="es-ES" sz="2800" dirty="0" err="1">
                <a:solidFill>
                  <a:schemeClr val="accent1"/>
                </a:solidFill>
              </a:rPr>
              <a:t>alopurinol</a:t>
            </a:r>
            <a:r>
              <a:rPr lang="es-ES" sz="2800" dirty="0">
                <a:solidFill>
                  <a:schemeClr val="accent1"/>
                </a:solidFill>
              </a:rPr>
              <a:t>. Se han notificado  casos de reacciones de hipersensibilidad graves, incluyendo síndrome de Stevens-Johnson, potencialmente fatal, y reacciones anafilácticas </a:t>
            </a:r>
            <a:r>
              <a:rPr lang="es-ES" sz="2800" dirty="0" smtClean="0">
                <a:solidFill>
                  <a:schemeClr val="accent1"/>
                </a:solidFill>
              </a:rPr>
              <a:t>agudas/shock.</a:t>
            </a:r>
          </a:p>
          <a:p>
            <a:pPr algn="just"/>
            <a:r>
              <a:rPr lang="es-ES" sz="2800" dirty="0" smtClean="0">
                <a:solidFill>
                  <a:schemeClr val="accent1"/>
                </a:solidFill>
              </a:rPr>
              <a:t>A </a:t>
            </a:r>
            <a:r>
              <a:rPr lang="es-ES" sz="2800" dirty="0">
                <a:solidFill>
                  <a:schemeClr val="accent1"/>
                </a:solidFill>
              </a:rPr>
              <a:t>largo plazo, </a:t>
            </a:r>
            <a:r>
              <a:rPr lang="es-ES" sz="2800" dirty="0" err="1">
                <a:solidFill>
                  <a:schemeClr val="accent1"/>
                </a:solidFill>
              </a:rPr>
              <a:t>febuxostat</a:t>
            </a:r>
            <a:r>
              <a:rPr lang="es-ES" sz="2800" dirty="0">
                <a:solidFill>
                  <a:schemeClr val="accent1"/>
                </a:solidFill>
              </a:rPr>
              <a:t> ha mostrado una mayor tasa de eventos adversos, en particular cardiovasculares </a:t>
            </a:r>
            <a:r>
              <a:rPr lang="es-ES" sz="2800" dirty="0" smtClean="0">
                <a:solidFill>
                  <a:schemeClr val="accent1"/>
                </a:solidFill>
              </a:rPr>
              <a:t>(SCA, ACV </a:t>
            </a:r>
            <a:r>
              <a:rPr lang="es-ES" sz="2800" dirty="0">
                <a:solidFill>
                  <a:schemeClr val="accent1"/>
                </a:solidFill>
              </a:rPr>
              <a:t>y muertes por causa cardiovascular) que </a:t>
            </a:r>
            <a:r>
              <a:rPr lang="es-ES" sz="2800" dirty="0" err="1">
                <a:solidFill>
                  <a:schemeClr val="accent1"/>
                </a:solidFill>
              </a:rPr>
              <a:t>alopurinol</a:t>
            </a:r>
            <a:r>
              <a:rPr lang="es-ES" sz="2800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647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FEBUXOSTAT (III)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92888" cy="3960440"/>
          </a:xfrm>
          <a:prstGeom prst="rect">
            <a:avLst/>
          </a:prstGeom>
        </p:spPr>
        <p:txBody>
          <a:bodyPr/>
          <a:lstStyle/>
          <a:p>
            <a:r>
              <a:rPr lang="es-ES" sz="2800" dirty="0" smtClean="0">
                <a:solidFill>
                  <a:schemeClr val="accent1"/>
                </a:solidFill>
              </a:rPr>
              <a:t>Estudio CARES: </a:t>
            </a:r>
            <a:r>
              <a:rPr lang="es-ES" sz="2800" dirty="0">
                <a:solidFill>
                  <a:schemeClr val="accent1"/>
                </a:solidFill>
              </a:rPr>
              <a:t>ensayo clínico de seguridad a largo plazo (32 meses), con 6.190 pacientes con gota y enfermedad cardiovascular establecida comparando </a:t>
            </a:r>
            <a:r>
              <a:rPr lang="es-ES" sz="2800" dirty="0" err="1">
                <a:solidFill>
                  <a:schemeClr val="accent1"/>
                </a:solidFill>
              </a:rPr>
              <a:t>febuxostat</a:t>
            </a:r>
            <a:r>
              <a:rPr lang="es-ES" sz="2800" dirty="0">
                <a:solidFill>
                  <a:schemeClr val="accent1"/>
                </a:solidFill>
              </a:rPr>
              <a:t> frente a </a:t>
            </a:r>
            <a:r>
              <a:rPr lang="es-ES" sz="2800" dirty="0" err="1" smtClean="0">
                <a:solidFill>
                  <a:schemeClr val="accent1"/>
                </a:solidFill>
              </a:rPr>
              <a:t>alopurinol</a:t>
            </a:r>
            <a:r>
              <a:rPr lang="es-ES" sz="2800" dirty="0" smtClean="0">
                <a:solidFill>
                  <a:schemeClr val="accent1"/>
                </a:solidFill>
              </a:rPr>
              <a:t>. </a:t>
            </a:r>
          </a:p>
          <a:p>
            <a:pPr lvl="1"/>
            <a:r>
              <a:rPr lang="es-ES" sz="2400" dirty="0" err="1">
                <a:solidFill>
                  <a:schemeClr val="accent1"/>
                </a:solidFill>
              </a:rPr>
              <a:t>febuxostat</a:t>
            </a:r>
            <a:r>
              <a:rPr lang="es-ES" sz="2400" dirty="0">
                <a:solidFill>
                  <a:schemeClr val="accent1"/>
                </a:solidFill>
              </a:rPr>
              <a:t> presentó mayor riesgo de muerte cardiovascular </a:t>
            </a:r>
            <a:r>
              <a:rPr lang="es-ES" sz="2400" dirty="0" smtClean="0">
                <a:solidFill>
                  <a:schemeClr val="accent1"/>
                </a:solidFill>
              </a:rPr>
              <a:t>y </a:t>
            </a:r>
            <a:r>
              <a:rPr lang="es-ES" sz="2400" dirty="0">
                <a:solidFill>
                  <a:schemeClr val="accent1"/>
                </a:solidFill>
              </a:rPr>
              <a:t>de muerte por cualquier causa </a:t>
            </a:r>
            <a:endParaRPr lang="es-ES" sz="2400" dirty="0" smtClean="0">
              <a:solidFill>
                <a:schemeClr val="accent1"/>
              </a:solidFill>
            </a:endParaRPr>
          </a:p>
          <a:p>
            <a:pPr lvl="1"/>
            <a:r>
              <a:rPr lang="es-ES" sz="2400" dirty="0" smtClean="0">
                <a:solidFill>
                  <a:schemeClr val="accent1"/>
                </a:solidFill>
              </a:rPr>
              <a:t>Nota de seguridad FDA. </a:t>
            </a:r>
            <a:endParaRPr lang="es-E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0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Sumario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83568" y="908720"/>
            <a:ext cx="7704856" cy="4536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s-ES" sz="2800" dirty="0" smtClean="0">
                <a:solidFill>
                  <a:schemeClr val="bg1"/>
                </a:solidFill>
              </a:rPr>
              <a:t>INTRODUCCIÓN</a:t>
            </a:r>
          </a:p>
          <a:p>
            <a:pPr>
              <a:buClr>
                <a:schemeClr val="bg1"/>
              </a:buClr>
            </a:pPr>
            <a:r>
              <a:rPr lang="es-ES" sz="2800" dirty="0" smtClean="0">
                <a:solidFill>
                  <a:schemeClr val="bg1"/>
                </a:solidFill>
              </a:rPr>
              <a:t>TRATAMIENTO DE LA CRISIS DE GOTA</a:t>
            </a:r>
          </a:p>
          <a:p>
            <a:pPr>
              <a:buClr>
                <a:schemeClr val="bg1"/>
              </a:buClr>
            </a:pPr>
            <a:r>
              <a:rPr lang="es-ES" sz="2800" dirty="0">
                <a:solidFill>
                  <a:schemeClr val="bg1"/>
                </a:solidFill>
              </a:rPr>
              <a:t>TRATAMIENTO </a:t>
            </a:r>
            <a:r>
              <a:rPr lang="es-ES" sz="2800" dirty="0" smtClean="0">
                <a:solidFill>
                  <a:schemeClr val="bg1"/>
                </a:solidFill>
              </a:rPr>
              <a:t>FARMACOLÓGICO DE LA HIPERURICEMIA</a:t>
            </a:r>
          </a:p>
          <a:p>
            <a:pPr lvl="1">
              <a:buClr>
                <a:schemeClr val="bg1"/>
              </a:buClr>
            </a:pPr>
            <a:r>
              <a:rPr lang="es-ES" sz="2600" dirty="0" smtClean="0">
                <a:solidFill>
                  <a:schemeClr val="bg1"/>
                </a:solidFill>
              </a:rPr>
              <a:t>ESTRATEGIA “TREAT TO TARGET” Y ADHERENCIA AL TRATAMIENTO</a:t>
            </a:r>
          </a:p>
          <a:p>
            <a:pPr lvl="1">
              <a:buClr>
                <a:schemeClr val="bg1"/>
              </a:buClr>
            </a:pPr>
            <a:r>
              <a:rPr lang="es-ES" sz="2600" dirty="0" smtClean="0">
                <a:solidFill>
                  <a:schemeClr val="bg1"/>
                </a:solidFill>
              </a:rPr>
              <a:t>FÁRMACOS HIPOURICEMIANTES</a:t>
            </a:r>
          </a:p>
          <a:p>
            <a:pPr lvl="2"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Inhibidores de la </a:t>
            </a:r>
            <a:r>
              <a:rPr lang="es-ES" dirty="0" err="1" smtClean="0">
                <a:solidFill>
                  <a:schemeClr val="bg1"/>
                </a:solidFill>
              </a:rPr>
              <a:t>xantina</a:t>
            </a:r>
            <a:r>
              <a:rPr lang="es-ES" dirty="0" smtClean="0">
                <a:solidFill>
                  <a:schemeClr val="bg1"/>
                </a:solidFill>
              </a:rPr>
              <a:t> oxidasa</a:t>
            </a:r>
          </a:p>
          <a:p>
            <a:pPr lvl="2"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Fármacos </a:t>
            </a:r>
            <a:r>
              <a:rPr lang="es-ES" dirty="0" err="1" smtClean="0">
                <a:solidFill>
                  <a:schemeClr val="bg1"/>
                </a:solidFill>
              </a:rPr>
              <a:t>uricosúricos</a:t>
            </a:r>
            <a:endParaRPr lang="es-ES" dirty="0" smtClean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Pegloticasa</a:t>
            </a:r>
            <a:endParaRPr lang="es-ES" dirty="0" smtClean="0">
              <a:solidFill>
                <a:schemeClr val="bg1"/>
              </a:solidFill>
            </a:endParaRPr>
          </a:p>
          <a:p>
            <a:pPr marL="914400" lvl="2" indent="0">
              <a:buClr>
                <a:schemeClr val="bg1"/>
              </a:buClr>
              <a:buNone/>
            </a:pPr>
            <a:endParaRPr lang="es-ES" dirty="0" smtClean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</a:pPr>
            <a:endParaRPr lang="es-ES" dirty="0" smtClean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</a:pPr>
            <a:endParaRPr lang="es-ES" dirty="0" smtClean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</a:pP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LESINURAD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259632" y="1052736"/>
            <a:ext cx="6871692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sz="2800" dirty="0" smtClean="0">
                <a:solidFill>
                  <a:srgbClr val="31859B"/>
                </a:solidFill>
                <a:latin typeface="Calibri"/>
              </a:rPr>
              <a:t>Inhibidor </a:t>
            </a:r>
            <a:r>
              <a:rPr lang="es-ES" sz="2800" dirty="0">
                <a:solidFill>
                  <a:srgbClr val="31859B"/>
                </a:solidFill>
                <a:latin typeface="Calibri"/>
              </a:rPr>
              <a:t>selectivo de la reabsorción de ácido úrico, que actúa bloqueando el transportador URAT1, responsable de la reabsorción de la mayor parte del ácido úrico que se filtra a nivel </a:t>
            </a:r>
            <a:r>
              <a:rPr lang="es-ES" sz="2800" dirty="0" smtClean="0">
                <a:solidFill>
                  <a:srgbClr val="31859B"/>
                </a:solidFill>
                <a:latin typeface="Calibri"/>
              </a:rPr>
              <a:t>renal</a:t>
            </a:r>
            <a:endParaRPr lang="es-ES" sz="2800" baseline="30000" dirty="0">
              <a:solidFill>
                <a:srgbClr val="31859B"/>
              </a:solidFill>
              <a:latin typeface="Calibri"/>
            </a:endParaRPr>
          </a:p>
          <a:p>
            <a:pPr marL="342900" lvl="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s-ES" dirty="0" smtClean="0">
                <a:solidFill>
                  <a:srgbClr val="31859B"/>
                </a:solidFill>
                <a:latin typeface="Calibri"/>
              </a:rPr>
              <a:t>Indicado </a:t>
            </a:r>
            <a:r>
              <a:rPr lang="es-ES" dirty="0">
                <a:solidFill>
                  <a:srgbClr val="31859B"/>
                </a:solidFill>
                <a:latin typeface="Calibri"/>
              </a:rPr>
              <a:t>en combinación con un IXO, para el tratamiento adyuvante de la hiperuricemia en pacientes adultos con gota (con o sin tofos) que no han alcanzado las concentraciones séricas de ácido úrico deseadas con una dosis adecuada de un IXO en monoterapia.</a:t>
            </a:r>
            <a:endParaRPr lang="es-ES" baseline="30000" dirty="0">
              <a:solidFill>
                <a:srgbClr val="31859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64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LESINURAD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196752"/>
            <a:ext cx="7992888" cy="396044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sz="2800" dirty="0">
                <a:solidFill>
                  <a:schemeClr val="accent1"/>
                </a:solidFill>
              </a:rPr>
              <a:t>La dosis recomendada es de 200 </a:t>
            </a:r>
            <a:r>
              <a:rPr lang="es-ES" sz="2800" dirty="0" smtClean="0">
                <a:solidFill>
                  <a:schemeClr val="accent1"/>
                </a:solidFill>
              </a:rPr>
              <a:t>mg/día.</a:t>
            </a:r>
          </a:p>
          <a:p>
            <a:pPr algn="just"/>
            <a:r>
              <a:rPr lang="es-ES" sz="2800" dirty="0" smtClean="0">
                <a:solidFill>
                  <a:schemeClr val="accent1"/>
                </a:solidFill>
              </a:rPr>
              <a:t>Asegurar </a:t>
            </a:r>
            <a:r>
              <a:rPr lang="es-ES" sz="2800" dirty="0">
                <a:solidFill>
                  <a:schemeClr val="accent1"/>
                </a:solidFill>
              </a:rPr>
              <a:t>una ingestión hídrica adecuada (2 </a:t>
            </a:r>
            <a:r>
              <a:rPr lang="es-ES" sz="2800" dirty="0" smtClean="0">
                <a:solidFill>
                  <a:schemeClr val="accent1"/>
                </a:solidFill>
              </a:rPr>
              <a:t>l/día</a:t>
            </a:r>
            <a:r>
              <a:rPr lang="es-ES" sz="2800" dirty="0">
                <a:solidFill>
                  <a:schemeClr val="accent1"/>
                </a:solidFill>
              </a:rPr>
              <a:t>) para mitigar el riesgo de toxicidad renal</a:t>
            </a:r>
            <a:r>
              <a:rPr lang="es-ES" dirty="0">
                <a:solidFill>
                  <a:schemeClr val="accent1"/>
                </a:solidFill>
              </a:rPr>
              <a:t>. </a:t>
            </a:r>
            <a:endParaRPr lang="es-ES" dirty="0" smtClean="0">
              <a:solidFill>
                <a:schemeClr val="accent1"/>
              </a:solidFill>
            </a:endParaRPr>
          </a:p>
          <a:p>
            <a:pPr algn="just"/>
            <a:r>
              <a:rPr lang="es-ES" sz="2800" dirty="0">
                <a:solidFill>
                  <a:schemeClr val="accent1"/>
                </a:solidFill>
              </a:rPr>
              <a:t>N</a:t>
            </a:r>
            <a:r>
              <a:rPr lang="es-ES" sz="2800" dirty="0" smtClean="0">
                <a:solidFill>
                  <a:schemeClr val="accent1"/>
                </a:solidFill>
              </a:rPr>
              <a:t>o </a:t>
            </a:r>
            <a:r>
              <a:rPr lang="es-ES" sz="2800" dirty="0">
                <a:solidFill>
                  <a:schemeClr val="accent1"/>
                </a:solidFill>
              </a:rPr>
              <a:t>debe usarse en </a:t>
            </a:r>
            <a:r>
              <a:rPr lang="es-ES" sz="2800" dirty="0" smtClean="0">
                <a:solidFill>
                  <a:schemeClr val="accent1"/>
                </a:solidFill>
              </a:rPr>
              <a:t>monoterapia, </a:t>
            </a:r>
            <a:r>
              <a:rPr lang="es-ES" sz="2800" dirty="0">
                <a:solidFill>
                  <a:schemeClr val="accent1"/>
                </a:solidFill>
              </a:rPr>
              <a:t>debe suspenderse si se interrumpe el tratamiento con el </a:t>
            </a:r>
            <a:r>
              <a:rPr lang="es-ES" sz="2800" dirty="0" smtClean="0">
                <a:solidFill>
                  <a:schemeClr val="accent1"/>
                </a:solidFill>
              </a:rPr>
              <a:t>IXO.</a:t>
            </a:r>
          </a:p>
          <a:p>
            <a:pPr algn="just"/>
            <a:r>
              <a:rPr lang="es-ES_tradnl" sz="2800" dirty="0" smtClean="0">
                <a:solidFill>
                  <a:schemeClr val="accent1"/>
                </a:solidFill>
              </a:rPr>
              <a:t>RAM: infección </a:t>
            </a:r>
            <a:r>
              <a:rPr lang="es-ES_tradnl" sz="2800" dirty="0">
                <a:solidFill>
                  <a:schemeClr val="accent1"/>
                </a:solidFill>
              </a:rPr>
              <a:t>tipo influenza, </a:t>
            </a:r>
            <a:r>
              <a:rPr lang="es-ES_tradnl" sz="2800" dirty="0" smtClean="0">
                <a:solidFill>
                  <a:schemeClr val="accent1"/>
                </a:solidFill>
              </a:rPr>
              <a:t>RGE, </a:t>
            </a:r>
            <a:r>
              <a:rPr lang="es-ES_tradnl" sz="2800" dirty="0">
                <a:solidFill>
                  <a:schemeClr val="accent1"/>
                </a:solidFill>
              </a:rPr>
              <a:t>cefalea y aumento de creatinina plasmática. La </a:t>
            </a:r>
            <a:r>
              <a:rPr lang="es-ES_tradnl" sz="2800" dirty="0" smtClean="0">
                <a:solidFill>
                  <a:schemeClr val="accent1"/>
                </a:solidFill>
              </a:rPr>
              <a:t>RAM que </a:t>
            </a:r>
            <a:r>
              <a:rPr lang="es-ES_tradnl" sz="2800" dirty="0">
                <a:solidFill>
                  <a:schemeClr val="accent1"/>
                </a:solidFill>
              </a:rPr>
              <a:t>con más frecuencia motivó la suspensión del tratamiento fue el aumento de creatinina (0,8%)</a:t>
            </a:r>
            <a:endParaRPr lang="es-E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dirty="0" smtClean="0"/>
              <a:t>LESINURAD (III)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7992888" cy="396044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sz="2800" dirty="0">
                <a:solidFill>
                  <a:schemeClr val="accent1"/>
                </a:solidFill>
              </a:rPr>
              <a:t>El uso de la combinación se asocia a un riesgo potencial de </a:t>
            </a:r>
            <a:r>
              <a:rPr lang="es-ES" sz="2800" dirty="0" smtClean="0">
                <a:solidFill>
                  <a:schemeClr val="accent1"/>
                </a:solidFill>
              </a:rPr>
              <a:t>RAM renales </a:t>
            </a:r>
            <a:r>
              <a:rPr lang="es-ES" sz="2800" dirty="0">
                <a:solidFill>
                  <a:schemeClr val="accent1"/>
                </a:solidFill>
              </a:rPr>
              <a:t>y en la actualidad existe cierta incertidumbre sobre su seguridad </a:t>
            </a:r>
            <a:r>
              <a:rPr lang="es-ES" sz="2800" dirty="0" smtClean="0">
                <a:solidFill>
                  <a:schemeClr val="accent1"/>
                </a:solidFill>
              </a:rPr>
              <a:t>CV.</a:t>
            </a:r>
            <a:endParaRPr lang="es-ES" sz="2800" baseline="30000" dirty="0" smtClean="0">
              <a:solidFill>
                <a:schemeClr val="accent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accent1"/>
                </a:solidFill>
              </a:rPr>
              <a:t>Lugar en terapéutica: pacientes </a:t>
            </a:r>
            <a:r>
              <a:rPr lang="es-ES" sz="2800" dirty="0">
                <a:solidFill>
                  <a:schemeClr val="accent1"/>
                </a:solidFill>
              </a:rPr>
              <a:t>con una afección sintomática relevante y cuya hiperuricemia no ha respondido adecuadamente con </a:t>
            </a:r>
            <a:r>
              <a:rPr lang="es-ES" sz="2800" dirty="0" err="1">
                <a:solidFill>
                  <a:schemeClr val="accent1"/>
                </a:solidFill>
              </a:rPr>
              <a:t>alopurinol</a:t>
            </a:r>
            <a:r>
              <a:rPr lang="es-ES" sz="2800" dirty="0">
                <a:solidFill>
                  <a:schemeClr val="accent1"/>
                </a:solidFill>
              </a:rPr>
              <a:t> o </a:t>
            </a:r>
            <a:r>
              <a:rPr lang="es-ES" sz="2800" dirty="0" err="1">
                <a:solidFill>
                  <a:schemeClr val="accent1"/>
                </a:solidFill>
              </a:rPr>
              <a:t>febuxostat</a:t>
            </a:r>
            <a:r>
              <a:rPr lang="es-ES" sz="2800" dirty="0">
                <a:solidFill>
                  <a:schemeClr val="accent1"/>
                </a:solidFill>
              </a:rPr>
              <a:t> a las dosis máximas </a:t>
            </a:r>
            <a:r>
              <a:rPr lang="es-ES" sz="2800" dirty="0" smtClean="0">
                <a:solidFill>
                  <a:schemeClr val="accent1"/>
                </a:solidFill>
              </a:rPr>
              <a:t>toleradas.</a:t>
            </a:r>
          </a:p>
          <a:p>
            <a:pPr algn="just"/>
            <a:r>
              <a:rPr lang="es-ES" sz="2800" dirty="0">
                <a:solidFill>
                  <a:schemeClr val="accent1"/>
                </a:solidFill>
              </a:rPr>
              <a:t>En febrero de 2019 el laboratorio ha dejado de comercializar el </a:t>
            </a:r>
            <a:r>
              <a:rPr lang="es-ES" sz="2800" dirty="0" err="1">
                <a:solidFill>
                  <a:schemeClr val="accent1"/>
                </a:solidFill>
              </a:rPr>
              <a:t>lesinurad</a:t>
            </a:r>
            <a:r>
              <a:rPr lang="es-ES" sz="2800" dirty="0">
                <a:solidFill>
                  <a:schemeClr val="accent1"/>
                </a:solidFill>
              </a:rPr>
              <a:t> en EE.UU., alegando motivos </a:t>
            </a:r>
            <a:r>
              <a:rPr lang="es-ES" sz="2800" dirty="0" smtClean="0">
                <a:solidFill>
                  <a:schemeClr val="accent1"/>
                </a:solidFill>
              </a:rPr>
              <a:t>comerciales</a:t>
            </a:r>
          </a:p>
          <a:p>
            <a:endParaRPr lang="es-E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8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BENZBROMARONA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92888" cy="396044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Es un </a:t>
            </a:r>
            <a:r>
              <a:rPr lang="es-ES" dirty="0" err="1">
                <a:solidFill>
                  <a:schemeClr val="accent1"/>
                </a:solidFill>
              </a:rPr>
              <a:t>hipouricemiante</a:t>
            </a:r>
            <a:r>
              <a:rPr lang="es-ES" dirty="0">
                <a:solidFill>
                  <a:schemeClr val="accent1"/>
                </a:solidFill>
              </a:rPr>
              <a:t> más eficaz que </a:t>
            </a:r>
            <a:r>
              <a:rPr lang="es-ES" dirty="0" err="1">
                <a:solidFill>
                  <a:schemeClr val="accent1"/>
                </a:solidFill>
              </a:rPr>
              <a:t>alopurinol</a:t>
            </a:r>
            <a:r>
              <a:rPr lang="es-ES" dirty="0">
                <a:solidFill>
                  <a:schemeClr val="accent1"/>
                </a:solidFill>
              </a:rPr>
              <a:t>, pero debido a su potencial </a:t>
            </a:r>
            <a:r>
              <a:rPr lang="es-ES" dirty="0" err="1">
                <a:solidFill>
                  <a:schemeClr val="accent1"/>
                </a:solidFill>
              </a:rPr>
              <a:t>hepatotóxico</a:t>
            </a:r>
            <a:r>
              <a:rPr lang="es-ES" dirty="0">
                <a:solidFill>
                  <a:schemeClr val="accent1"/>
                </a:solidFill>
              </a:rPr>
              <a:t> (reacción adversa infrecuente pero potencialmente grave</a:t>
            </a:r>
            <a:r>
              <a:rPr lang="es-ES" dirty="0" smtClean="0">
                <a:solidFill>
                  <a:schemeClr val="accent1"/>
                </a:solidFill>
              </a:rPr>
              <a:t>) </a:t>
            </a:r>
            <a:r>
              <a:rPr lang="es-ES" dirty="0">
                <a:solidFill>
                  <a:schemeClr val="accent1"/>
                </a:solidFill>
              </a:rPr>
              <a:t>su uso es poco frecuente (50 tratamientos activos en la CAPV</a:t>
            </a:r>
            <a:r>
              <a:rPr lang="es-ES" dirty="0" smtClean="0">
                <a:solidFill>
                  <a:schemeClr val="accent1"/>
                </a:solidFill>
              </a:rPr>
              <a:t>).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55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PROBENECID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92888" cy="396044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ES" dirty="0">
                <a:solidFill>
                  <a:schemeClr val="accent1"/>
                </a:solidFill>
              </a:rPr>
              <a:t>Presenta múltiples contraindicaciones e interacciones y no es eficaz con </a:t>
            </a:r>
            <a:r>
              <a:rPr lang="es-ES" dirty="0" err="1">
                <a:solidFill>
                  <a:schemeClr val="accent1"/>
                </a:solidFill>
              </a:rPr>
              <a:t>ClCr</a:t>
            </a:r>
            <a:r>
              <a:rPr lang="es-ES" dirty="0">
                <a:solidFill>
                  <a:schemeClr val="accent1"/>
                </a:solidFill>
              </a:rPr>
              <a:t>&lt;50 ml/min.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122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PEGLOTICASA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484784"/>
            <a:ext cx="7992888" cy="3960440"/>
          </a:xfrm>
          <a:prstGeom prst="rect">
            <a:avLst/>
          </a:prstGeo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C</a:t>
            </a:r>
            <a:r>
              <a:rPr lang="es-ES" dirty="0" smtClean="0">
                <a:solidFill>
                  <a:schemeClr val="accent1"/>
                </a:solidFill>
              </a:rPr>
              <a:t>onvierte </a:t>
            </a:r>
            <a:r>
              <a:rPr lang="es-ES" dirty="0">
                <a:solidFill>
                  <a:schemeClr val="accent1"/>
                </a:solidFill>
              </a:rPr>
              <a:t>el ácido úrico en </a:t>
            </a:r>
            <a:r>
              <a:rPr lang="es-ES" dirty="0" err="1" smtClean="0">
                <a:solidFill>
                  <a:schemeClr val="accent1"/>
                </a:solidFill>
              </a:rPr>
              <a:t>alantoína</a:t>
            </a:r>
            <a:r>
              <a:rPr lang="es-ES" dirty="0" smtClean="0">
                <a:solidFill>
                  <a:schemeClr val="accent1"/>
                </a:solidFill>
              </a:rPr>
              <a:t>. </a:t>
            </a:r>
          </a:p>
          <a:p>
            <a:r>
              <a:rPr lang="es-ES" dirty="0">
                <a:solidFill>
                  <a:schemeClr val="accent1"/>
                </a:solidFill>
              </a:rPr>
              <a:t>No está comercializada en España</a:t>
            </a:r>
            <a:r>
              <a:rPr lang="es-ES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Está </a:t>
            </a:r>
            <a:r>
              <a:rPr lang="es-ES" dirty="0">
                <a:solidFill>
                  <a:schemeClr val="accent1"/>
                </a:solidFill>
              </a:rPr>
              <a:t>indicada en casos graves de gota que no han respondido a otros tratamientos </a:t>
            </a:r>
            <a:r>
              <a:rPr lang="es-ES" dirty="0" err="1">
                <a:solidFill>
                  <a:schemeClr val="accent1"/>
                </a:solidFill>
              </a:rPr>
              <a:t>hipouricemiantes</a:t>
            </a:r>
            <a:r>
              <a:rPr lang="es-ES" dirty="0">
                <a:solidFill>
                  <a:schemeClr val="accent1"/>
                </a:solidFill>
              </a:rPr>
              <a:t> o en los que estos estén contraindicados</a:t>
            </a:r>
            <a:r>
              <a:rPr lang="es-ES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Se </a:t>
            </a:r>
            <a:r>
              <a:rPr lang="es-ES" dirty="0">
                <a:solidFill>
                  <a:schemeClr val="accent1"/>
                </a:solidFill>
              </a:rPr>
              <a:t>administra vía </a:t>
            </a:r>
            <a:r>
              <a:rPr lang="es-ES" dirty="0" smtClean="0">
                <a:solidFill>
                  <a:schemeClr val="accent1"/>
                </a:solidFill>
              </a:rPr>
              <a:t>intravenosa.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9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27295" r="34818" b="38076"/>
          <a:stretch/>
        </p:blipFill>
        <p:spPr bwMode="auto">
          <a:xfrm>
            <a:off x="107504" y="1052736"/>
            <a:ext cx="8901955" cy="419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2"/>
                </a:solidFill>
                <a:latin typeface="Arial Black" pitchFamily="34" charset="0"/>
              </a:rPr>
              <a:t>Para </a:t>
            </a:r>
            <a:r>
              <a:rPr lang="es-ES" sz="3600" dirty="0" smtClean="0">
                <a:solidFill>
                  <a:schemeClr val="tx2"/>
                </a:solidFill>
                <a:latin typeface="Arial Black" pitchFamily="34" charset="0"/>
              </a:rPr>
              <a:t>más </a:t>
            </a:r>
            <a:r>
              <a:rPr lang="es-ES" sz="3600" dirty="0">
                <a:solidFill>
                  <a:schemeClr val="tx2"/>
                </a:solidFill>
                <a:latin typeface="Arial Black" pitchFamily="34" charset="0"/>
              </a:rPr>
              <a:t>información y bibliografía…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619672" y="3198168"/>
            <a:ext cx="407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Unicode MS"/>
                <a:hlinkClick r:id="rId3"/>
              </a:rPr>
              <a:t>INFAC_27, Nº4</a:t>
            </a:r>
            <a:endParaRPr lang="es-ES" dirty="0"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85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15616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124744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chemeClr val="tx2">
                  <a:lumMod val="50000"/>
                </a:schemeClr>
              </a:buClr>
            </a:pPr>
            <a:endParaRPr lang="es-ES" sz="2000" dirty="0" smtClean="0">
              <a:latin typeface="Arial Unicode MS" pitchFamily="34" charset="-128"/>
            </a:endParaRP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400" dirty="0" smtClean="0">
                <a:latin typeface="Arial Unicode MS" pitchFamily="34" charset="-128"/>
              </a:rPr>
              <a:t> </a:t>
            </a:r>
            <a:endParaRPr lang="es-ES" sz="2400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23528" y="620688"/>
            <a:ext cx="850532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s-ES" sz="2000" dirty="0" smtClean="0"/>
          </a:p>
          <a:p>
            <a:pPr algn="just"/>
            <a:r>
              <a:rPr lang="es-ES" sz="2400" dirty="0" smtClean="0">
                <a:solidFill>
                  <a:schemeClr val="accent1"/>
                </a:solidFill>
              </a:rPr>
              <a:t>Gota: enfermedad </a:t>
            </a:r>
            <a:r>
              <a:rPr lang="es-ES" sz="2400" dirty="0">
                <a:solidFill>
                  <a:schemeClr val="accent1"/>
                </a:solidFill>
              </a:rPr>
              <a:t>reumática que se caracteriza por el acúmulo de depósitos de cristales de urato </a:t>
            </a:r>
            <a:r>
              <a:rPr lang="es-ES" sz="2400" dirty="0" err="1">
                <a:solidFill>
                  <a:schemeClr val="accent1"/>
                </a:solidFill>
              </a:rPr>
              <a:t>monosódico</a:t>
            </a:r>
            <a:r>
              <a:rPr lang="es-ES" sz="2400" dirty="0">
                <a:solidFill>
                  <a:schemeClr val="accent1"/>
                </a:solidFill>
              </a:rPr>
              <a:t> en las articulaciones y otros tejidos </a:t>
            </a:r>
            <a:r>
              <a:rPr lang="es-ES" sz="2400" dirty="0" err="1">
                <a:solidFill>
                  <a:schemeClr val="accent1"/>
                </a:solidFill>
              </a:rPr>
              <a:t>periarticulares</a:t>
            </a:r>
            <a:r>
              <a:rPr lang="es-ES" sz="2400" dirty="0">
                <a:solidFill>
                  <a:schemeClr val="accent1"/>
                </a:solidFill>
              </a:rPr>
              <a:t> después de un periodo de hiperuricemia crónica </a:t>
            </a:r>
            <a:r>
              <a:rPr lang="es-ES" sz="2400" dirty="0" smtClean="0">
                <a:solidFill>
                  <a:schemeClr val="accent1"/>
                </a:solidFill>
              </a:rPr>
              <a:t>(niveles </a:t>
            </a:r>
            <a:r>
              <a:rPr lang="es-ES" sz="2400" dirty="0">
                <a:solidFill>
                  <a:schemeClr val="accent1"/>
                </a:solidFill>
              </a:rPr>
              <a:t>de urato &gt;6,8 mg/dl, nivel fisiológico de saturación del urato </a:t>
            </a:r>
            <a:r>
              <a:rPr lang="es-ES" sz="2400" dirty="0" err="1" smtClean="0">
                <a:solidFill>
                  <a:schemeClr val="accent1"/>
                </a:solidFill>
              </a:rPr>
              <a:t>monosódico</a:t>
            </a:r>
            <a:r>
              <a:rPr lang="es-ES" sz="2400" dirty="0" smtClean="0">
                <a:solidFill>
                  <a:schemeClr val="accent1"/>
                </a:solidFill>
              </a:rPr>
              <a:t>).</a:t>
            </a:r>
          </a:p>
          <a:p>
            <a:pPr algn="just"/>
            <a:r>
              <a:rPr lang="es-ES" sz="2400" dirty="0" smtClean="0">
                <a:solidFill>
                  <a:schemeClr val="accent1"/>
                </a:solidFill>
              </a:rPr>
              <a:t>Según </a:t>
            </a:r>
            <a:r>
              <a:rPr lang="es-ES" sz="2400" dirty="0">
                <a:solidFill>
                  <a:schemeClr val="accent1"/>
                </a:solidFill>
              </a:rPr>
              <a:t>el estudio </a:t>
            </a:r>
            <a:r>
              <a:rPr lang="es-ES" sz="2400" dirty="0" smtClean="0">
                <a:solidFill>
                  <a:schemeClr val="accent1"/>
                </a:solidFill>
              </a:rPr>
              <a:t>EPISER </a:t>
            </a:r>
            <a:r>
              <a:rPr lang="es-ES" sz="2400" dirty="0">
                <a:solidFill>
                  <a:schemeClr val="accent1"/>
                </a:solidFill>
              </a:rPr>
              <a:t>2016, la prevalencia de gota en España (en adultos a partir de 20 años) es del 2,5%, más elevada que en otros países </a:t>
            </a:r>
            <a:r>
              <a:rPr lang="es-ES" sz="2400" dirty="0" smtClean="0">
                <a:solidFill>
                  <a:schemeClr val="accent1"/>
                </a:solidFill>
              </a:rPr>
              <a:t>europeos.</a:t>
            </a:r>
            <a:endParaRPr lang="es-ES" sz="2400" dirty="0">
              <a:solidFill>
                <a:schemeClr val="accent1"/>
              </a:solidFill>
            </a:endParaRPr>
          </a:p>
          <a:p>
            <a:pPr algn="just"/>
            <a:r>
              <a:rPr lang="es-ES" sz="2400" b="1" dirty="0" smtClean="0">
                <a:solidFill>
                  <a:schemeClr val="accent1"/>
                </a:solidFill>
              </a:rPr>
              <a:t>Objetivo: </a:t>
            </a:r>
            <a:r>
              <a:rPr lang="es-ES" sz="2400" dirty="0">
                <a:solidFill>
                  <a:schemeClr val="accent1"/>
                </a:solidFill>
              </a:rPr>
              <a:t>actualizar la información sobre el tratamiento farmacológico de la gota y las recomendaciones para el adecuado manejo de la enfermedad</a:t>
            </a:r>
            <a:r>
              <a:rPr lang="es-ES" sz="2400" dirty="0" smtClean="0">
                <a:solidFill>
                  <a:schemeClr val="accent1"/>
                </a:solidFill>
              </a:rPr>
              <a:t>.</a:t>
            </a:r>
            <a:endParaRPr lang="es-ES" sz="2000" dirty="0">
              <a:solidFill>
                <a:schemeClr val="accent1"/>
              </a:solidFill>
            </a:endParaRPr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1881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TRATAMIENTO DE LA CRISIS DE GOTA (I)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268760"/>
            <a:ext cx="79928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ES" sz="2800" dirty="0">
                <a:solidFill>
                  <a:schemeClr val="accent1"/>
                </a:solidFill>
              </a:rPr>
              <a:t>I</a:t>
            </a:r>
            <a:r>
              <a:rPr lang="es-ES" sz="2800" dirty="0" smtClean="0">
                <a:solidFill>
                  <a:schemeClr val="accent1"/>
                </a:solidFill>
              </a:rPr>
              <a:t>niciar </a:t>
            </a:r>
            <a:r>
              <a:rPr lang="es-ES" sz="2800" dirty="0">
                <a:solidFill>
                  <a:schemeClr val="accent1"/>
                </a:solidFill>
              </a:rPr>
              <a:t>el tratamiento lo antes </a:t>
            </a:r>
            <a:r>
              <a:rPr lang="es-ES" sz="2800" dirty="0" smtClean="0">
                <a:solidFill>
                  <a:schemeClr val="accent1"/>
                </a:solidFill>
              </a:rPr>
              <a:t>posible.</a:t>
            </a:r>
          </a:p>
          <a:p>
            <a:pPr algn="just"/>
            <a:r>
              <a:rPr lang="es-ES" sz="2800" dirty="0" smtClean="0">
                <a:solidFill>
                  <a:schemeClr val="accent1"/>
                </a:solidFill>
              </a:rPr>
              <a:t>Las </a:t>
            </a:r>
            <a:r>
              <a:rPr lang="es-ES" sz="2800" dirty="0">
                <a:solidFill>
                  <a:schemeClr val="accent1"/>
                </a:solidFill>
              </a:rPr>
              <a:t>principales opciones terapéuticas son los AINE, la </a:t>
            </a:r>
            <a:r>
              <a:rPr lang="es-ES" sz="2800" dirty="0" err="1">
                <a:solidFill>
                  <a:schemeClr val="accent1"/>
                </a:solidFill>
              </a:rPr>
              <a:t>colchicina</a:t>
            </a:r>
            <a:r>
              <a:rPr lang="es-ES" sz="2800" dirty="0">
                <a:solidFill>
                  <a:schemeClr val="accent1"/>
                </a:solidFill>
              </a:rPr>
              <a:t> y los </a:t>
            </a:r>
            <a:r>
              <a:rPr lang="es-ES" sz="2800" dirty="0" smtClean="0">
                <a:solidFill>
                  <a:schemeClr val="accent1"/>
                </a:solidFill>
              </a:rPr>
              <a:t>corticoides. </a:t>
            </a:r>
            <a:r>
              <a:rPr lang="es-ES" sz="2800" dirty="0">
                <a:solidFill>
                  <a:schemeClr val="accent1"/>
                </a:solidFill>
              </a:rPr>
              <a:t>L</a:t>
            </a:r>
            <a:r>
              <a:rPr lang="es-ES" sz="2800" dirty="0" smtClean="0">
                <a:solidFill>
                  <a:schemeClr val="accent1"/>
                </a:solidFill>
              </a:rPr>
              <a:t>as </a:t>
            </a:r>
            <a:r>
              <a:rPr lang="es-ES" sz="2800" dirty="0">
                <a:solidFill>
                  <a:schemeClr val="accent1"/>
                </a:solidFill>
              </a:rPr>
              <a:t>guías actuales no priorizan un fármaco sobre </a:t>
            </a:r>
            <a:r>
              <a:rPr lang="es-ES" sz="2800" dirty="0" smtClean="0">
                <a:solidFill>
                  <a:schemeClr val="accent1"/>
                </a:solidFill>
              </a:rPr>
              <a:t>otro.</a:t>
            </a:r>
            <a:endParaRPr lang="es-ES" sz="2800" dirty="0">
              <a:solidFill>
                <a:schemeClr val="accent1"/>
              </a:solidFill>
            </a:endParaRPr>
          </a:p>
          <a:p>
            <a:pPr algn="just"/>
            <a:r>
              <a:rPr lang="es-ES" sz="2800" dirty="0">
                <a:solidFill>
                  <a:schemeClr val="accent1"/>
                </a:solidFill>
              </a:rPr>
              <a:t>No se han observado diferencias de eficacia entre los distintos AINE, incluidos los </a:t>
            </a:r>
            <a:r>
              <a:rPr lang="es-ES" sz="2800" dirty="0" smtClean="0">
                <a:solidFill>
                  <a:schemeClr val="accent1"/>
                </a:solidFill>
              </a:rPr>
              <a:t>COXIB.</a:t>
            </a:r>
            <a:endParaRPr lang="es-ES" sz="2800" dirty="0">
              <a:solidFill>
                <a:schemeClr val="accent1"/>
              </a:solidFill>
            </a:endParaRPr>
          </a:p>
          <a:p>
            <a:pPr algn="just"/>
            <a:r>
              <a:rPr lang="es-ES" sz="2800" dirty="0">
                <a:solidFill>
                  <a:schemeClr val="accent1"/>
                </a:solidFill>
              </a:rPr>
              <a:t>En casos graves de </a:t>
            </a:r>
            <a:r>
              <a:rPr lang="es-ES" sz="2800" dirty="0" smtClean="0">
                <a:solidFill>
                  <a:schemeClr val="accent1"/>
                </a:solidFill>
              </a:rPr>
              <a:t>gota (P. </a:t>
            </a:r>
            <a:r>
              <a:rPr lang="es-ES" sz="2800" dirty="0" err="1" smtClean="0">
                <a:solidFill>
                  <a:schemeClr val="accent1"/>
                </a:solidFill>
              </a:rPr>
              <a:t>ej</a:t>
            </a:r>
            <a:r>
              <a:rPr lang="es-ES" sz="2800" dirty="0" smtClean="0">
                <a:solidFill>
                  <a:schemeClr val="accent1"/>
                </a:solidFill>
              </a:rPr>
              <a:t>: afectación </a:t>
            </a:r>
            <a:r>
              <a:rPr lang="es-ES" sz="2800" dirty="0" err="1" smtClean="0">
                <a:solidFill>
                  <a:schemeClr val="accent1"/>
                </a:solidFill>
              </a:rPr>
              <a:t>poliarticular</a:t>
            </a:r>
            <a:r>
              <a:rPr lang="es-ES" sz="2800" dirty="0" smtClean="0">
                <a:solidFill>
                  <a:schemeClr val="accent1"/>
                </a:solidFill>
              </a:rPr>
              <a:t>)valorar </a:t>
            </a:r>
            <a:r>
              <a:rPr lang="es-ES" sz="2800" dirty="0">
                <a:solidFill>
                  <a:schemeClr val="accent1"/>
                </a:solidFill>
              </a:rPr>
              <a:t>el uso de terapia combinada (</a:t>
            </a:r>
            <a:r>
              <a:rPr lang="es-ES" sz="2800" dirty="0" err="1">
                <a:solidFill>
                  <a:schemeClr val="accent1"/>
                </a:solidFill>
              </a:rPr>
              <a:t>colchicina</a:t>
            </a:r>
            <a:r>
              <a:rPr lang="es-ES" sz="2800" dirty="0">
                <a:solidFill>
                  <a:schemeClr val="accent1"/>
                </a:solidFill>
              </a:rPr>
              <a:t> + AINE o </a:t>
            </a:r>
            <a:r>
              <a:rPr lang="es-ES" sz="2800" dirty="0" smtClean="0">
                <a:solidFill>
                  <a:schemeClr val="accent1"/>
                </a:solidFill>
              </a:rPr>
              <a:t>corticoide).</a:t>
            </a:r>
            <a:endParaRPr lang="es-ES" sz="2800" dirty="0">
              <a:solidFill>
                <a:schemeClr val="accent1"/>
              </a:solidFill>
            </a:endParaRPr>
          </a:p>
          <a:p>
            <a:pPr algn="just"/>
            <a:endParaRPr lang="es-E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TRATAMIENTO DE LA CRISIS DE GOTA (II)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268760"/>
            <a:ext cx="79928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s-ES" sz="2800" dirty="0">
                <a:solidFill>
                  <a:schemeClr val="accent1"/>
                </a:solidFill>
              </a:rPr>
              <a:t>Los inhibidores de la </a:t>
            </a:r>
            <a:r>
              <a:rPr lang="es-ES" sz="2800" dirty="0" smtClean="0">
                <a:solidFill>
                  <a:schemeClr val="accent1"/>
                </a:solidFill>
              </a:rPr>
              <a:t>interleukina-1, de </a:t>
            </a:r>
            <a:r>
              <a:rPr lang="es-ES" sz="2800" dirty="0">
                <a:solidFill>
                  <a:schemeClr val="accent1"/>
                </a:solidFill>
              </a:rPr>
              <a:t>administración subcutánea, han demostrado ser eficaces en casos de gota refractaria, intolerancia o contraindicación de los tratamientos de </a:t>
            </a:r>
            <a:r>
              <a:rPr lang="es-ES" sz="2800" dirty="0" smtClean="0">
                <a:solidFill>
                  <a:schemeClr val="accent1"/>
                </a:solidFill>
              </a:rPr>
              <a:t>elección.</a:t>
            </a:r>
          </a:p>
          <a:p>
            <a:pPr lvl="1" algn="just"/>
            <a:r>
              <a:rPr lang="es-ES" dirty="0" smtClean="0">
                <a:solidFill>
                  <a:schemeClr val="accent1"/>
                </a:solidFill>
              </a:rPr>
              <a:t> </a:t>
            </a:r>
            <a:r>
              <a:rPr lang="es-ES" sz="2400" dirty="0" err="1" smtClean="0">
                <a:solidFill>
                  <a:schemeClr val="accent1"/>
                </a:solidFill>
              </a:rPr>
              <a:t>Anakinra</a:t>
            </a:r>
            <a:r>
              <a:rPr lang="es-ES" sz="2400" dirty="0" smtClean="0">
                <a:solidFill>
                  <a:schemeClr val="accent1"/>
                </a:solidFill>
              </a:rPr>
              <a:t>: comercializado </a:t>
            </a:r>
            <a:r>
              <a:rPr lang="es-ES" sz="2400" dirty="0">
                <a:solidFill>
                  <a:schemeClr val="accent1"/>
                </a:solidFill>
              </a:rPr>
              <a:t>en España pero no tiene aprobada la indicación para crisis de </a:t>
            </a:r>
            <a:r>
              <a:rPr lang="es-ES" sz="2400" dirty="0" smtClean="0">
                <a:solidFill>
                  <a:schemeClr val="accent1"/>
                </a:solidFill>
              </a:rPr>
              <a:t>gota</a:t>
            </a:r>
          </a:p>
          <a:p>
            <a:pPr lvl="1" algn="just"/>
            <a:r>
              <a:rPr lang="es-ES" sz="2400" dirty="0" err="1" smtClean="0">
                <a:solidFill>
                  <a:schemeClr val="accent1"/>
                </a:solidFill>
              </a:rPr>
              <a:t>Canakinumab</a:t>
            </a:r>
            <a:r>
              <a:rPr lang="es-ES" sz="2400" dirty="0" smtClean="0">
                <a:solidFill>
                  <a:schemeClr val="accent1"/>
                </a:solidFill>
              </a:rPr>
              <a:t>: </a:t>
            </a:r>
            <a:r>
              <a:rPr lang="es-ES" sz="2400" dirty="0">
                <a:solidFill>
                  <a:schemeClr val="accent1"/>
                </a:solidFill>
              </a:rPr>
              <a:t>medicamento de uso hospitalario, cuya indicación para el tratamiento de crisis de gota no está financiada en el Sistema Nacional de Salud.</a:t>
            </a:r>
            <a:endParaRPr lang="es-E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 </a:t>
            </a:r>
            <a:endParaRPr lang="es-E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32140" r="29765" b="7157"/>
          <a:stretch/>
        </p:blipFill>
        <p:spPr bwMode="auto">
          <a:xfrm>
            <a:off x="736600" y="177799"/>
            <a:ext cx="7480300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21353" r="29778" b="38077"/>
          <a:stretch/>
        </p:blipFill>
        <p:spPr bwMode="auto">
          <a:xfrm>
            <a:off x="-130823" y="764704"/>
            <a:ext cx="924805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8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rgbClr val="4BACC6"/>
                </a:solidFill>
              </a:rPr>
              <a:t>TRATAMIENTO FARMACOLÓGICO DE LA HIPERURICEMIA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7992888" cy="41044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ES" sz="2400" b="1" dirty="0"/>
          </a:p>
          <a:p>
            <a:pPr algn="just"/>
            <a:r>
              <a:rPr lang="es-ES" sz="2400" b="1" dirty="0" smtClean="0">
                <a:solidFill>
                  <a:schemeClr val="accent1"/>
                </a:solidFill>
              </a:rPr>
              <a:t>Objetivos</a:t>
            </a:r>
            <a:r>
              <a:rPr lang="es-ES" sz="2400" dirty="0" smtClean="0">
                <a:solidFill>
                  <a:schemeClr val="accent1"/>
                </a:solidFill>
              </a:rPr>
              <a:t>: </a:t>
            </a:r>
            <a:r>
              <a:rPr lang="es-ES" sz="2400" dirty="0">
                <a:solidFill>
                  <a:schemeClr val="accent1"/>
                </a:solidFill>
              </a:rPr>
              <a:t>prevención de la recurrencia de crisis de gota, la resolución de los tofos y la mejora de la función física y calidad de vida del paciente, mediante el alcance y mantenimiento de niveles de uratos en suero por debajo de los niveles de </a:t>
            </a:r>
            <a:r>
              <a:rPr lang="es-ES" sz="2400" dirty="0" smtClean="0">
                <a:solidFill>
                  <a:schemeClr val="accent1"/>
                </a:solidFill>
              </a:rPr>
              <a:t>saturación.</a:t>
            </a:r>
          </a:p>
          <a:p>
            <a:pPr lvl="1" algn="just"/>
            <a:r>
              <a:rPr lang="es-ES" sz="2000" dirty="0" smtClean="0">
                <a:solidFill>
                  <a:schemeClr val="accent1"/>
                </a:solidFill>
              </a:rPr>
              <a:t>Nivel </a:t>
            </a:r>
            <a:r>
              <a:rPr lang="es-ES" sz="2000" dirty="0">
                <a:solidFill>
                  <a:schemeClr val="accent1"/>
                </a:solidFill>
              </a:rPr>
              <a:t>de urato </a:t>
            </a:r>
            <a:r>
              <a:rPr lang="es-ES" sz="2000" dirty="0" smtClean="0">
                <a:solidFill>
                  <a:schemeClr val="accent1"/>
                </a:solidFill>
              </a:rPr>
              <a:t>objetivo: &lt; </a:t>
            </a:r>
            <a:r>
              <a:rPr lang="es-ES" sz="2000" dirty="0">
                <a:solidFill>
                  <a:schemeClr val="accent1"/>
                </a:solidFill>
              </a:rPr>
              <a:t>6 mg/dl (en pacientes con tofos, </a:t>
            </a:r>
            <a:r>
              <a:rPr lang="es-ES" sz="2000" dirty="0" smtClean="0">
                <a:solidFill>
                  <a:schemeClr val="accent1"/>
                </a:solidFill>
              </a:rPr>
              <a:t>&lt;5 mg/dl)</a:t>
            </a:r>
          </a:p>
          <a:p>
            <a:pPr algn="just"/>
            <a:r>
              <a:rPr lang="es-ES" sz="2400" dirty="0" smtClean="0">
                <a:solidFill>
                  <a:schemeClr val="accent1"/>
                </a:solidFill>
              </a:rPr>
              <a:t>Sigue </a:t>
            </a:r>
            <a:r>
              <a:rPr lang="es-ES" sz="2400" dirty="0">
                <a:solidFill>
                  <a:schemeClr val="accent1"/>
                </a:solidFill>
              </a:rPr>
              <a:t>sin haber evidencia que confirme el beneficio del tratamiento farmacológico de la hiperuricemia asintomática.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07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rgbClr val="4BACC6"/>
                </a:solidFill>
              </a:rPr>
              <a:t>TRATAMIENTO FARMACOLÓGICO DE LA HIPERURICEMIA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908720"/>
            <a:ext cx="7992888" cy="45365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ES" sz="2400" b="1" dirty="0"/>
          </a:p>
          <a:p>
            <a:r>
              <a:rPr lang="es-ES" sz="2400" dirty="0" smtClean="0">
                <a:solidFill>
                  <a:schemeClr val="accent1"/>
                </a:solidFill>
              </a:rPr>
              <a:t>Cuándo iniciar </a:t>
            </a:r>
            <a:r>
              <a:rPr lang="es-ES" sz="2400" dirty="0">
                <a:solidFill>
                  <a:schemeClr val="accent1"/>
                </a:solidFill>
              </a:rPr>
              <a:t>el tratamiento </a:t>
            </a:r>
            <a:r>
              <a:rPr lang="es-ES" sz="2400" dirty="0" err="1" smtClean="0">
                <a:solidFill>
                  <a:schemeClr val="accent1"/>
                </a:solidFill>
              </a:rPr>
              <a:t>hipouricemiante</a:t>
            </a:r>
            <a:r>
              <a:rPr lang="es-ES" sz="2400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s-ES" sz="2000" dirty="0">
                <a:solidFill>
                  <a:schemeClr val="accent1"/>
                </a:solidFill>
              </a:rPr>
              <a:t>e</a:t>
            </a:r>
            <a:r>
              <a:rPr lang="es-ES" sz="2000" dirty="0" smtClean="0">
                <a:solidFill>
                  <a:schemeClr val="accent1"/>
                </a:solidFill>
              </a:rPr>
              <a:t>n </a:t>
            </a:r>
            <a:r>
              <a:rPr lang="es-ES" sz="2000" dirty="0">
                <a:solidFill>
                  <a:schemeClr val="accent1"/>
                </a:solidFill>
              </a:rPr>
              <a:t>general, se acepta iniciarlo 2 semanas después de la resolución de la </a:t>
            </a:r>
            <a:r>
              <a:rPr lang="es-ES" sz="2000" dirty="0" smtClean="0">
                <a:solidFill>
                  <a:schemeClr val="accent1"/>
                </a:solidFill>
              </a:rPr>
              <a:t>crisis</a:t>
            </a:r>
          </a:p>
          <a:p>
            <a:pPr lvl="1"/>
            <a:r>
              <a:rPr lang="es-ES" sz="2000" dirty="0" smtClean="0">
                <a:solidFill>
                  <a:schemeClr val="accent1"/>
                </a:solidFill>
              </a:rPr>
              <a:t>algunos </a:t>
            </a:r>
            <a:r>
              <a:rPr lang="es-ES" sz="2000" dirty="0">
                <a:solidFill>
                  <a:schemeClr val="accent1"/>
                </a:solidFill>
              </a:rPr>
              <a:t>autores sostienen que se debería individualizar, tomando una decisión compartida con el paciente, y que, en determinadas circunstancias (jóvenes, niveles altos de urato o comorbilidades), sería aceptable iniciar el tratamiento </a:t>
            </a:r>
            <a:r>
              <a:rPr lang="es-ES" sz="2000" dirty="0" smtClean="0">
                <a:solidFill>
                  <a:schemeClr val="accent1"/>
                </a:solidFill>
              </a:rPr>
              <a:t>durante </a:t>
            </a:r>
            <a:r>
              <a:rPr lang="es-ES" sz="2000" dirty="0">
                <a:solidFill>
                  <a:schemeClr val="accent1"/>
                </a:solidFill>
              </a:rPr>
              <a:t>la </a:t>
            </a:r>
            <a:r>
              <a:rPr lang="es-ES" sz="2000" dirty="0" smtClean="0">
                <a:solidFill>
                  <a:schemeClr val="accent1"/>
                </a:solidFill>
              </a:rPr>
              <a:t>crisis</a:t>
            </a:r>
          </a:p>
          <a:p>
            <a:r>
              <a:rPr lang="es-ES" sz="2400" dirty="0" smtClean="0">
                <a:solidFill>
                  <a:schemeClr val="accent1"/>
                </a:solidFill>
              </a:rPr>
              <a:t>Al iniciar el tratamiento </a:t>
            </a:r>
            <a:r>
              <a:rPr lang="es-ES" sz="2400" dirty="0" err="1" smtClean="0">
                <a:solidFill>
                  <a:schemeClr val="accent1"/>
                </a:solidFill>
              </a:rPr>
              <a:t>hipouricemiante</a:t>
            </a:r>
            <a:r>
              <a:rPr lang="es-ES" sz="2400" dirty="0" smtClean="0">
                <a:solidFill>
                  <a:schemeClr val="accent1"/>
                </a:solidFill>
              </a:rPr>
              <a:t> asociar </a:t>
            </a:r>
            <a:r>
              <a:rPr lang="es-ES" sz="2400" dirty="0">
                <a:solidFill>
                  <a:schemeClr val="accent1"/>
                </a:solidFill>
              </a:rPr>
              <a:t>durante los 6 primeros </a:t>
            </a:r>
            <a:r>
              <a:rPr lang="es-ES" sz="2400" dirty="0" smtClean="0">
                <a:solidFill>
                  <a:schemeClr val="accent1"/>
                </a:solidFill>
              </a:rPr>
              <a:t>meses tratamiento profiláctico </a:t>
            </a:r>
            <a:r>
              <a:rPr lang="es-ES" sz="2000" dirty="0" smtClean="0">
                <a:solidFill>
                  <a:schemeClr val="accent1"/>
                </a:solidFill>
              </a:rPr>
              <a:t>(AINE o </a:t>
            </a:r>
            <a:r>
              <a:rPr lang="es-ES" sz="2000" dirty="0" err="1" smtClean="0">
                <a:solidFill>
                  <a:schemeClr val="accent1"/>
                </a:solidFill>
              </a:rPr>
              <a:t>colchicina</a:t>
            </a:r>
            <a:r>
              <a:rPr lang="es-ES" sz="20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s-ES" sz="2400" dirty="0" smtClean="0">
                <a:solidFill>
                  <a:schemeClr val="accent1"/>
                </a:solidFill>
              </a:rPr>
              <a:t>Si </a:t>
            </a:r>
            <a:r>
              <a:rPr lang="es-ES" sz="2400" dirty="0">
                <a:solidFill>
                  <a:schemeClr val="accent1"/>
                </a:solidFill>
              </a:rPr>
              <a:t>se produce una crisis de gota durante el tratamiento de la hiperuricemia, no </a:t>
            </a:r>
            <a:r>
              <a:rPr lang="es-ES" sz="2400" dirty="0" smtClean="0">
                <a:solidFill>
                  <a:schemeClr val="accent1"/>
                </a:solidFill>
              </a:rPr>
              <a:t>modificar </a:t>
            </a:r>
            <a:r>
              <a:rPr lang="es-ES" sz="2400" dirty="0">
                <a:solidFill>
                  <a:schemeClr val="accent1"/>
                </a:solidFill>
              </a:rPr>
              <a:t>el tratamiento de </a:t>
            </a:r>
            <a:r>
              <a:rPr lang="es-ES" sz="2400" dirty="0" smtClean="0">
                <a:solidFill>
                  <a:schemeClr val="accent1"/>
                </a:solidFill>
              </a:rPr>
              <a:t>base </a:t>
            </a:r>
            <a:endParaRPr lang="es-ES" sz="2400" dirty="0">
              <a:solidFill>
                <a:schemeClr val="accent1"/>
              </a:solidFill>
            </a:endParaRPr>
          </a:p>
          <a:p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92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1518</Words>
  <Application>Microsoft Office PowerPoint</Application>
  <PresentationFormat>Presentación en pantalla (4:3)</PresentationFormat>
  <Paragraphs>106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Arial Unicode MS</vt:lpstr>
      <vt:lpstr>Calibri</vt:lpstr>
      <vt:lpstr>Times New Roman</vt:lpstr>
      <vt:lpstr>Verdana</vt:lpstr>
      <vt:lpstr>Wingdings</vt:lpstr>
      <vt:lpstr>3_Diseño personalizado</vt:lpstr>
      <vt:lpstr>4_Diseño personalizado</vt:lpstr>
      <vt:lpstr>   HIPERURICEMIA Y GOTA. ACTUALIZACIÓN FARMACOLÓGICA  Vol. 27, Nº 4, 2019</vt:lpstr>
      <vt:lpstr>Sumario</vt:lpstr>
      <vt:lpstr>INTRODUCCIÓN</vt:lpstr>
      <vt:lpstr>TRATAMIENTO DE LA CRISIS DE GOTA (I)</vt:lpstr>
      <vt:lpstr>TRATAMIENTO DE LA CRISIS DE GOTA (II)</vt:lpstr>
      <vt:lpstr> </vt:lpstr>
      <vt:lpstr>Presentación de PowerPoint</vt:lpstr>
      <vt:lpstr>TRATAMIENTO FARMACOLÓGICO DE LA HIPERURICEMIA (I)</vt:lpstr>
      <vt:lpstr>TRATAMIENTO FARMACOLÓGICO DE LA HIPERURICEMIA (II)</vt:lpstr>
      <vt:lpstr>ESTRATEGIA “TREAT TO TARGET” O ESCALADA DE DOSIS (I)   </vt:lpstr>
      <vt:lpstr>ESTRATEGIA “TREAT TO TARGET” O ESCALADA DE DOSIS (II)</vt:lpstr>
      <vt:lpstr>Presentación de PowerPoint</vt:lpstr>
      <vt:lpstr>Fármacos hipouricemiantes</vt:lpstr>
      <vt:lpstr>ALOPURINOL (I)</vt:lpstr>
      <vt:lpstr>ALOPURINOL (II)</vt:lpstr>
      <vt:lpstr>ALOPURINOL (III)</vt:lpstr>
      <vt:lpstr>FEBUXOSTAT (I)</vt:lpstr>
      <vt:lpstr>FEBUXOSTAT (II)</vt:lpstr>
      <vt:lpstr>FEBUXOSTAT (III)</vt:lpstr>
      <vt:lpstr>LESINURAD (I)</vt:lpstr>
      <vt:lpstr>LESINURAD (II)</vt:lpstr>
      <vt:lpstr>LESINURAD (III)</vt:lpstr>
      <vt:lpstr>BENZBROMARONA</vt:lpstr>
      <vt:lpstr>PROBENECID</vt:lpstr>
      <vt:lpstr>PEGLOTICASA</vt:lpstr>
      <vt:lpstr>Presentación de PowerPoint</vt:lpstr>
      <vt:lpstr>Para más información y bibliografía…</vt:lpstr>
    </vt:vector>
  </TitlesOfParts>
  <Company>N.G.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Ruiz Ortega, Irene</cp:lastModifiedBy>
  <cp:revision>243</cp:revision>
  <dcterms:created xsi:type="dcterms:W3CDTF">2007-11-13T08:52:06Z</dcterms:created>
  <dcterms:modified xsi:type="dcterms:W3CDTF">2019-09-11T09:36:12Z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